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layfair Display"/>
      <p:regular r:id="rId37"/>
      <p:bold r:id="rId38"/>
      <p:italic r:id="rId39"/>
      <p:boldItalic r:id="rId40"/>
    </p:embeddedFont>
    <p:embeddedFont>
      <p:font typeface="Old Standard TT"/>
      <p:regular r:id="rId41"/>
      <p:bold r:id="rId42"/>
      <p: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boldItalic.fntdata"/><Relationship Id="rId20" Type="http://schemas.openxmlformats.org/officeDocument/2006/relationships/slide" Target="slides/slide15.xml"/><Relationship Id="rId42" Type="http://schemas.openxmlformats.org/officeDocument/2006/relationships/font" Target="fonts/OldStandardTT-bold.fntdata"/><Relationship Id="rId41" Type="http://schemas.openxmlformats.org/officeDocument/2006/relationships/font" Target="fonts/OldStandardTT-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ldStandardT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fairDispl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layfairDisplay-italic.fntdata"/><Relationship Id="rId16" Type="http://schemas.openxmlformats.org/officeDocument/2006/relationships/slide" Target="slides/slide11.xml"/><Relationship Id="rId38" Type="http://schemas.openxmlformats.org/officeDocument/2006/relationships/font" Target="fonts/PlayfairDispl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urworldindata.org/biodiversity"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1c5ec4eb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1c5ec4eb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17e621e714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17e621e714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7e621e714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7e621e714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7e621e714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7e621e714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7e621e714_4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7e621e714_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7e621e714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7e621e714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7e621e714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7e621e714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7e621e714_4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17e621e714_4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7e621e714_4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7e621e714_4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1c5ec4eb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1c5ec4eb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c5ec4eb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c5ec4eb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d15a49ed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d15a49ed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https://ourworldindata.org/biodiversity</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c5ec4eb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c5ec4eb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c5ec4eb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1c5ec4eb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c5ec4eb2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c5ec4eb2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1c5ec4eb2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1c5ec4eb2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c5ec4eb2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c5ec4eb2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c5ec4eb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c5ec4eb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 chart of deforestation by country in 2010, showing top 20 countries only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c5ec4eb2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c5ec4eb2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c5ec4eb2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c5ec4eb2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7e621e714_4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7e621e714_4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c5ec4eb2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c5ec4eb2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d15a49ede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d15a49ede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17e621e714_4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17e621e714_4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d15a49ed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d15a49ed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d15a49ede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d15a49ede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17e621e714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17e621e714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7e621e714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7e621e714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7e621e714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7e621e714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7e621e714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17e621e714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7e621e714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7e621e714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ourworldindata.org/living-planet-index-understanding" TargetMode="External"/><Relationship Id="rId4" Type="http://schemas.openxmlformats.org/officeDocument/2006/relationships/hyperlink" Target="https://ourworldindata.org/biodivers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Biodiversity</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Kevin Mastascusa and Alexis Tibbs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16557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6. </a:t>
            </a:r>
            <a:r>
              <a:rPr lang="en"/>
              <a:t>World map showing the distribution of deforestation:</a:t>
            </a:r>
            <a:endParaRPr/>
          </a:p>
        </p:txBody>
      </p:sp>
      <p:sp>
        <p:nvSpPr>
          <p:cNvPr id="121" name="Google Shape;121;p22"/>
          <p:cNvSpPr txBox="1"/>
          <p:nvPr>
            <p:ph idx="1" type="body"/>
          </p:nvPr>
        </p:nvSpPr>
        <p:spPr>
          <a:xfrm>
            <a:off x="311700" y="24897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This plot shows a world map colored by the amount of deforestation in different regions.</a:t>
            </a:r>
            <a:endParaRPr/>
          </a:p>
          <a:p>
            <a:pPr indent="0" lvl="0" marL="0" rtl="0" algn="l">
              <a:spcBef>
                <a:spcPts val="1200"/>
              </a:spcBef>
              <a:spcAft>
                <a:spcPts val="0"/>
              </a:spcAft>
              <a:buClr>
                <a:schemeClr val="dk1"/>
              </a:buClr>
              <a:buSzPts val="1100"/>
              <a:buFont typeface="Arial"/>
              <a:buNone/>
            </a:pPr>
            <a:r>
              <a:rPr b="1" lang="en"/>
              <a:t>The plot indicates that deforestation is a significant issue in many parts of the world, highlighting the need for global conservation efforts.</a:t>
            </a:r>
            <a:endParaRPr b="1"/>
          </a:p>
          <a:p>
            <a:pPr indent="0" lvl="0" marL="0" rtl="0" algn="l">
              <a:spcBef>
                <a:spcPts val="1200"/>
              </a:spcBef>
              <a:spcAft>
                <a:spcPts val="1200"/>
              </a:spcAft>
              <a:buNone/>
            </a:pPr>
            <a:r>
              <a:t/>
            </a:r>
            <a:endParaRPr/>
          </a:p>
        </p:txBody>
      </p:sp>
      <p:pic>
        <p:nvPicPr>
          <p:cNvPr descr="Diagram, map&#10;&#10;Description automatically generated with medium confidence" id="122" name="Google Shape;122;p22"/>
          <p:cNvPicPr preferRelativeResize="0"/>
          <p:nvPr/>
        </p:nvPicPr>
        <p:blipFill>
          <a:blip r:embed="rId3">
            <a:alphaModFix/>
          </a:blip>
          <a:stretch>
            <a:fillRect/>
          </a:stretch>
        </p:blipFill>
        <p:spPr>
          <a:xfrm>
            <a:off x="3886925" y="1741950"/>
            <a:ext cx="4238625" cy="260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81505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7. </a:t>
            </a:r>
            <a:r>
              <a:rPr lang="en"/>
              <a:t>Area chart describing how land use has changed over time:</a:t>
            </a:r>
            <a:endParaRPr/>
          </a:p>
        </p:txBody>
      </p:sp>
      <p:sp>
        <p:nvSpPr>
          <p:cNvPr id="128" name="Google Shape;128;p23"/>
          <p:cNvSpPr txBox="1"/>
          <p:nvPr>
            <p:ph idx="1" type="body"/>
          </p:nvPr>
        </p:nvSpPr>
        <p:spPr>
          <a:xfrm>
            <a:off x="311700" y="1649050"/>
            <a:ext cx="2808000" cy="3179400"/>
          </a:xfrm>
          <a:prstGeom prst="rect">
            <a:avLst/>
          </a:prstGeom>
        </p:spPr>
        <p:txBody>
          <a:bodyPr anchorCtr="0" anchor="t" bIns="91425" lIns="91425" spcFirstLastPara="1" rIns="91425" wrap="square" tIns="91425">
            <a:normAutofit fontScale="92500" lnSpcReduction="20000"/>
          </a:bodyPr>
          <a:lstStyle/>
          <a:p>
            <a:pPr indent="-299085" lvl="0" marL="457200" rtl="0" algn="l">
              <a:spcBef>
                <a:spcPts val="0"/>
              </a:spcBef>
              <a:spcAft>
                <a:spcPts val="0"/>
              </a:spcAft>
              <a:buSzPct val="100000"/>
              <a:buChar char="➢"/>
            </a:pPr>
            <a:r>
              <a:rPr lang="en"/>
              <a:t>This area chart describe how decreases in biodiversity via deforestation has occurred based on how land has been used over time:</a:t>
            </a:r>
            <a:endParaRPr/>
          </a:p>
          <a:p>
            <a:pPr indent="-299085" lvl="0" marL="457200" rtl="0" algn="l">
              <a:spcBef>
                <a:spcPts val="0"/>
              </a:spcBef>
              <a:spcAft>
                <a:spcPts val="0"/>
              </a:spcAft>
              <a:buSzPct val="100000"/>
              <a:buChar char="➢"/>
            </a:pPr>
            <a:r>
              <a:rPr lang="en"/>
              <a:t>The chart indicates that land stability was shaken up around the early 1700s due to a large increase in agriculture.</a:t>
            </a:r>
            <a:endParaRPr/>
          </a:p>
          <a:p>
            <a:pPr indent="-299085" lvl="0" marL="457200" rtl="0" algn="l">
              <a:spcBef>
                <a:spcPts val="0"/>
              </a:spcBef>
              <a:spcAft>
                <a:spcPts val="0"/>
              </a:spcAft>
              <a:buSzPct val="100000"/>
              <a:buChar char="➢"/>
            </a:pPr>
            <a:r>
              <a:rPr lang="en"/>
              <a:t>Around 10% of the world’s land mass was consumed by human civilization before the 1700s. This number is now around 50%</a:t>
            </a:r>
            <a:endParaRPr/>
          </a:p>
          <a:p>
            <a:pPr indent="-299085" lvl="0" marL="457200" rtl="0" algn="l">
              <a:spcBef>
                <a:spcPts val="0"/>
              </a:spcBef>
              <a:spcAft>
                <a:spcPts val="0"/>
              </a:spcAft>
              <a:buSzPct val="100000"/>
              <a:buChar char="➢"/>
            </a:pPr>
            <a:r>
              <a:rPr lang="en"/>
              <a:t>The most disturbed land type has been semi natural grassland.</a:t>
            </a:r>
            <a:endParaRPr/>
          </a:p>
          <a:p>
            <a:pPr indent="-299085" lvl="0" marL="457200" rtl="0" algn="l">
              <a:spcBef>
                <a:spcPts val="0"/>
              </a:spcBef>
              <a:spcAft>
                <a:spcPts val="0"/>
              </a:spcAft>
              <a:buSzPct val="100000"/>
              <a:buChar char="➢"/>
            </a:pPr>
            <a:r>
              <a:rPr lang="en"/>
              <a:t>This shows that grassland ecosystems have been largely replaced by engineered environments for cattle and crops.</a:t>
            </a:r>
            <a:endParaRPr/>
          </a:p>
        </p:txBody>
      </p:sp>
      <p:pic>
        <p:nvPicPr>
          <p:cNvPr id="129" name="Google Shape;129;p23"/>
          <p:cNvPicPr preferRelativeResize="0"/>
          <p:nvPr/>
        </p:nvPicPr>
        <p:blipFill>
          <a:blip r:embed="rId3">
            <a:alphaModFix/>
          </a:blip>
          <a:stretch>
            <a:fillRect/>
          </a:stretch>
        </p:blipFill>
        <p:spPr>
          <a:xfrm>
            <a:off x="3557025" y="951100"/>
            <a:ext cx="5386875" cy="351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833125"/>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8. </a:t>
            </a:r>
            <a:r>
              <a:rPr lang="en"/>
              <a:t>Area chart of agricultural distribution and infrastructure:</a:t>
            </a:r>
            <a:endParaRPr/>
          </a:p>
        </p:txBody>
      </p:sp>
      <p:sp>
        <p:nvSpPr>
          <p:cNvPr id="135" name="Google Shape;135;p24"/>
          <p:cNvSpPr txBox="1"/>
          <p:nvPr>
            <p:ph idx="1" type="body"/>
          </p:nvPr>
        </p:nvSpPr>
        <p:spPr>
          <a:xfrm>
            <a:off x="311700" y="1667125"/>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Human agriculture is mainly divided into pasture land and cropland. </a:t>
            </a:r>
            <a:endParaRPr/>
          </a:p>
          <a:p>
            <a:pPr indent="-304800" lvl="0" marL="457200" rtl="0" algn="l">
              <a:spcBef>
                <a:spcPts val="0"/>
              </a:spcBef>
              <a:spcAft>
                <a:spcPts val="0"/>
              </a:spcAft>
              <a:buSzPts val="1200"/>
              <a:buChar char="➢"/>
            </a:pPr>
            <a:r>
              <a:rPr lang="en"/>
              <a:t>Pasture land alone </a:t>
            </a:r>
            <a:r>
              <a:rPr lang="en"/>
              <a:t>sieged</a:t>
            </a:r>
            <a:r>
              <a:rPr lang="en"/>
              <a:t> to around 3 billion hectares in 2016. That is 26% of earth’s land.</a:t>
            </a:r>
            <a:endParaRPr/>
          </a:p>
          <a:p>
            <a:pPr indent="-304800" lvl="0" marL="457200" rtl="0" algn="l">
              <a:spcBef>
                <a:spcPts val="0"/>
              </a:spcBef>
              <a:spcAft>
                <a:spcPts val="0"/>
              </a:spcAft>
              <a:buSzPts val="1200"/>
              <a:buChar char="➢"/>
            </a:pPr>
            <a:r>
              <a:rPr lang="en"/>
              <a:t>Cropland rose to around 1.5 billion hectares, or 14% of earth’s land. </a:t>
            </a:r>
            <a:endParaRPr/>
          </a:p>
          <a:p>
            <a:pPr indent="-304800" lvl="0" marL="457200" rtl="0" algn="l">
              <a:spcBef>
                <a:spcPts val="0"/>
              </a:spcBef>
              <a:spcAft>
                <a:spcPts val="0"/>
              </a:spcAft>
              <a:buSzPts val="1200"/>
              <a:buChar char="➢"/>
            </a:pPr>
            <a:r>
              <a:rPr lang="en"/>
              <a:t>40% of earth’s land is used just for food factories. </a:t>
            </a:r>
            <a:endParaRPr/>
          </a:p>
          <a:p>
            <a:pPr indent="-304800" lvl="0" marL="457200" rtl="0" algn="l">
              <a:spcBef>
                <a:spcPts val="0"/>
              </a:spcBef>
              <a:spcAft>
                <a:spcPts val="0"/>
              </a:spcAft>
              <a:buSzPts val="1200"/>
              <a:buChar char="➢"/>
            </a:pPr>
            <a:r>
              <a:rPr lang="en"/>
              <a:t>Note how </a:t>
            </a:r>
            <a:r>
              <a:rPr lang="en"/>
              <a:t>insignificantly small infrastructure land is (&gt;1%) </a:t>
            </a:r>
            <a:endParaRPr/>
          </a:p>
        </p:txBody>
      </p:sp>
      <p:pic>
        <p:nvPicPr>
          <p:cNvPr id="136" name="Google Shape;136;p24"/>
          <p:cNvPicPr preferRelativeResize="0"/>
          <p:nvPr/>
        </p:nvPicPr>
        <p:blipFill>
          <a:blip r:embed="rId3">
            <a:alphaModFix/>
          </a:blip>
          <a:stretch>
            <a:fillRect/>
          </a:stretch>
        </p:blipFill>
        <p:spPr>
          <a:xfrm>
            <a:off x="3557000" y="923925"/>
            <a:ext cx="5385100" cy="356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7714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9.Area chart of agricultural land change by country and continent:</a:t>
            </a:r>
            <a:endParaRPr/>
          </a:p>
        </p:txBody>
      </p:sp>
      <p:sp>
        <p:nvSpPr>
          <p:cNvPr id="142" name="Google Shape;142;p25"/>
          <p:cNvSpPr txBox="1"/>
          <p:nvPr>
            <p:ph idx="1" type="body"/>
          </p:nvPr>
        </p:nvSpPr>
        <p:spPr>
          <a:xfrm>
            <a:off x="311700" y="1605400"/>
            <a:ext cx="2808000" cy="3372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This area chart reveals how much different countries take fault for the decrease in biodiversity due to agriculture increase. </a:t>
            </a:r>
            <a:endParaRPr/>
          </a:p>
          <a:p>
            <a:pPr indent="-304800" lvl="0" marL="457200" rtl="0" algn="l">
              <a:spcBef>
                <a:spcPts val="0"/>
              </a:spcBef>
              <a:spcAft>
                <a:spcPts val="0"/>
              </a:spcAft>
              <a:buSzPts val="1200"/>
              <a:buChar char="➢"/>
            </a:pPr>
            <a:r>
              <a:rPr lang="en"/>
              <a:t>The largest contributor is Africa at 1 billion </a:t>
            </a:r>
            <a:r>
              <a:rPr lang="en"/>
              <a:t>hectares</a:t>
            </a:r>
            <a:r>
              <a:rPr lang="en"/>
              <a:t> of </a:t>
            </a:r>
            <a:r>
              <a:rPr lang="en"/>
              <a:t>agricultural</a:t>
            </a:r>
            <a:r>
              <a:rPr lang="en"/>
              <a:t> land.</a:t>
            </a:r>
            <a:endParaRPr/>
          </a:p>
          <a:p>
            <a:pPr indent="-304800" lvl="0" marL="457200" rtl="0" algn="l">
              <a:spcBef>
                <a:spcPts val="0"/>
              </a:spcBef>
              <a:spcAft>
                <a:spcPts val="0"/>
              </a:spcAft>
              <a:buSzPts val="1200"/>
              <a:buChar char="➢"/>
            </a:pPr>
            <a:r>
              <a:rPr lang="en"/>
              <a:t>China follows 2nd with 600 million hectares. </a:t>
            </a:r>
            <a:endParaRPr/>
          </a:p>
          <a:p>
            <a:pPr indent="-304800" lvl="0" marL="457200" rtl="0" algn="l">
              <a:spcBef>
                <a:spcPts val="0"/>
              </a:spcBef>
              <a:spcAft>
                <a:spcPts val="0"/>
              </a:spcAft>
              <a:buSzPts val="1200"/>
              <a:buChar char="➢"/>
            </a:pPr>
            <a:r>
              <a:rPr lang="en"/>
              <a:t>The remaining countries are stacked by similar region such as Brazil and Latin America totaling over 750 million hectares together.</a:t>
            </a:r>
            <a:endParaRPr/>
          </a:p>
        </p:txBody>
      </p:sp>
      <p:pic>
        <p:nvPicPr>
          <p:cNvPr id="143" name="Google Shape;143;p25"/>
          <p:cNvPicPr preferRelativeResize="0"/>
          <p:nvPr/>
        </p:nvPicPr>
        <p:blipFill>
          <a:blip r:embed="rId3">
            <a:alphaModFix/>
          </a:blip>
          <a:stretch>
            <a:fillRect/>
          </a:stretch>
        </p:blipFill>
        <p:spPr>
          <a:xfrm>
            <a:off x="3302075" y="885825"/>
            <a:ext cx="5162550" cy="337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960"/>
              <a:t>10. </a:t>
            </a:r>
            <a:r>
              <a:rPr lang="en" sz="1960"/>
              <a:t>Tree map of the area needed to produce animal products and crops for 2010:</a:t>
            </a:r>
            <a:endParaRPr sz="1960"/>
          </a:p>
        </p:txBody>
      </p:sp>
      <p:sp>
        <p:nvSpPr>
          <p:cNvPr id="149" name="Google Shape;149;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77500" lnSpcReduction="10000"/>
          </a:bodyPr>
          <a:lstStyle/>
          <a:p>
            <a:pPr indent="-287655" lvl="0" marL="457200" rtl="0" algn="l">
              <a:spcBef>
                <a:spcPts val="0"/>
              </a:spcBef>
              <a:spcAft>
                <a:spcPts val="0"/>
              </a:spcAft>
              <a:buSzPct val="100000"/>
              <a:buChar char="➢"/>
            </a:pPr>
            <a:r>
              <a:rPr lang="en"/>
              <a:t>The</a:t>
            </a:r>
            <a:r>
              <a:rPr lang="en"/>
              <a:t> tree map reveals what agricultural products the world was focused on in 2010. </a:t>
            </a:r>
            <a:endParaRPr/>
          </a:p>
          <a:p>
            <a:pPr indent="-287655" lvl="0" marL="457200" rtl="0" algn="l">
              <a:spcBef>
                <a:spcPts val="0"/>
              </a:spcBef>
              <a:spcAft>
                <a:spcPts val="0"/>
              </a:spcAft>
              <a:buSzPct val="100000"/>
              <a:buChar char="➢"/>
            </a:pPr>
            <a:r>
              <a:rPr lang="en"/>
              <a:t>What stands out immediately is the land needed for meat products, most noticeably lamb leading with 184.8 meters squared per 100g of protein, followed by beef at 163.6 meters squared. </a:t>
            </a:r>
            <a:endParaRPr/>
          </a:p>
          <a:p>
            <a:pPr indent="-287655" lvl="0" marL="457200" rtl="0" algn="l">
              <a:spcBef>
                <a:spcPts val="0"/>
              </a:spcBef>
              <a:spcAft>
                <a:spcPts val="0"/>
              </a:spcAft>
              <a:buSzPct val="100000"/>
              <a:buChar char="➢"/>
            </a:pPr>
            <a:r>
              <a:rPr lang="en"/>
              <a:t>Dark chocolate is in third at 137.9 meters squared, but it is important to note that other animal products like cheese and milk also ranked high on the list. </a:t>
            </a:r>
            <a:endParaRPr/>
          </a:p>
          <a:p>
            <a:pPr indent="-287655" lvl="0" marL="457200" rtl="0" algn="l">
              <a:spcBef>
                <a:spcPts val="0"/>
              </a:spcBef>
              <a:spcAft>
                <a:spcPts val="0"/>
              </a:spcAft>
              <a:buSzPct val="100000"/>
              <a:buChar char="➢"/>
            </a:pPr>
            <a:r>
              <a:rPr lang="en"/>
              <a:t>Other animal products like poultry and pig meat take up significantly less space indicating that larger livestock may shift the ecosystem the most.</a:t>
            </a:r>
            <a:endParaRPr/>
          </a:p>
          <a:p>
            <a:pPr indent="0" lvl="0" marL="0" rtl="0" algn="l">
              <a:spcBef>
                <a:spcPts val="1200"/>
              </a:spcBef>
              <a:spcAft>
                <a:spcPts val="0"/>
              </a:spcAft>
              <a:buClr>
                <a:schemeClr val="dk1"/>
              </a:buClr>
              <a:buSzPct val="91666"/>
              <a:buFont typeface="Arial"/>
              <a:buNone/>
            </a:pPr>
            <a:r>
              <a:t/>
            </a:r>
            <a:endParaRPr/>
          </a:p>
          <a:p>
            <a:pPr indent="0" lvl="0" marL="0" rtl="0" algn="l">
              <a:spcBef>
                <a:spcPts val="120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3242125" y="857250"/>
            <a:ext cx="5763523" cy="371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1080150"/>
            <a:ext cx="2808000" cy="755700"/>
          </a:xfrm>
          <a:prstGeom prst="rect">
            <a:avLst/>
          </a:prstGeom>
        </p:spPr>
        <p:txBody>
          <a:bodyPr anchorCtr="0" anchor="b" bIns="91425" lIns="91425" spcFirstLastPara="1" rIns="91425" wrap="square" tIns="91425">
            <a:noAutofit/>
          </a:bodyPr>
          <a:lstStyle/>
          <a:p>
            <a:pPr indent="0" lvl="0" marL="0" rtl="0" algn="l">
              <a:lnSpc>
                <a:spcPct val="107916"/>
              </a:lnSpc>
              <a:spcBef>
                <a:spcPts val="0"/>
              </a:spcBef>
              <a:spcAft>
                <a:spcPts val="0"/>
              </a:spcAft>
              <a:buNone/>
            </a:pPr>
            <a:r>
              <a:rPr lang="en" sz="2150"/>
              <a:t>11. Line chart of area used to produce crops from 1961 until 2014:</a:t>
            </a:r>
            <a:endParaRPr sz="2150"/>
          </a:p>
        </p:txBody>
      </p:sp>
      <p:sp>
        <p:nvSpPr>
          <p:cNvPr id="156" name="Google Shape;156;p27"/>
          <p:cNvSpPr txBox="1"/>
          <p:nvPr>
            <p:ph idx="1" type="body"/>
          </p:nvPr>
        </p:nvSpPr>
        <p:spPr>
          <a:xfrm>
            <a:off x="311700" y="1914150"/>
            <a:ext cx="2808000" cy="3179400"/>
          </a:xfrm>
          <a:prstGeom prst="rect">
            <a:avLst/>
          </a:prstGeom>
        </p:spPr>
        <p:txBody>
          <a:bodyPr anchorCtr="0" anchor="t" bIns="91425" lIns="91425" spcFirstLastPara="1" rIns="91425" wrap="square" tIns="91425">
            <a:normAutofit/>
          </a:bodyPr>
          <a:lstStyle/>
          <a:p>
            <a:pPr indent="-298450" lvl="0" marL="457200" rtl="0" algn="l">
              <a:lnSpc>
                <a:spcPct val="107916"/>
              </a:lnSpc>
              <a:spcBef>
                <a:spcPts val="0"/>
              </a:spcBef>
              <a:spcAft>
                <a:spcPts val="0"/>
              </a:spcAft>
              <a:buSzPts val="1100"/>
              <a:buFont typeface="Calibri"/>
              <a:buChar char="➢"/>
            </a:pPr>
            <a:r>
              <a:rPr lang="en" sz="1100">
                <a:latin typeface="Calibri"/>
                <a:ea typeface="Calibri"/>
                <a:cs typeface="Calibri"/>
                <a:sym typeface="Calibri"/>
              </a:rPr>
              <a:t>This line chart reveals how crops have changed over time. </a:t>
            </a:r>
            <a:endParaRPr sz="1100">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sz="1100">
                <a:latin typeface="Calibri"/>
                <a:ea typeface="Calibri"/>
                <a:cs typeface="Calibri"/>
                <a:sym typeface="Calibri"/>
              </a:rPr>
              <a:t>Cereal production which rose from around 650 million hectares to 720 million hectares, coarse grain which has remained stable around over 300 million hectares, and oil crops which had a significant spike from around 110 million hectares to 300 million hectares stand out the most.</a:t>
            </a:r>
            <a:endParaRPr sz="1100">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sz="1100">
                <a:latin typeface="Calibri"/>
                <a:ea typeface="Calibri"/>
                <a:cs typeface="Calibri"/>
                <a:sym typeface="Calibri"/>
              </a:rPr>
              <a:t> The rest of the crops remain relatively low. </a:t>
            </a:r>
            <a:endParaRPr/>
          </a:p>
        </p:txBody>
      </p:sp>
      <p:pic>
        <p:nvPicPr>
          <p:cNvPr id="157" name="Google Shape;157;p27"/>
          <p:cNvPicPr preferRelativeResize="0"/>
          <p:nvPr/>
        </p:nvPicPr>
        <p:blipFill>
          <a:blip r:embed="rId3">
            <a:alphaModFix/>
          </a:blip>
          <a:stretch>
            <a:fillRect/>
          </a:stretch>
        </p:blipFill>
        <p:spPr>
          <a:xfrm>
            <a:off x="3272100" y="797200"/>
            <a:ext cx="5719500" cy="36755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555600"/>
            <a:ext cx="63015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12. </a:t>
            </a:r>
            <a:r>
              <a:rPr lang="en"/>
              <a:t>Stacked bar chart to visualize global greenhouse gas emissions by sector</a:t>
            </a:r>
            <a:endParaRPr/>
          </a:p>
        </p:txBody>
      </p:sp>
      <p:sp>
        <p:nvSpPr>
          <p:cNvPr id="163" name="Google Shape;163;p2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77500" lnSpcReduction="10000"/>
          </a:bodyPr>
          <a:lstStyle/>
          <a:p>
            <a:pPr indent="0" lvl="0" marL="0" rtl="0" algn="l">
              <a:lnSpc>
                <a:spcPct val="107916"/>
              </a:lnSpc>
              <a:spcBef>
                <a:spcPts val="0"/>
              </a:spcBef>
              <a:spcAft>
                <a:spcPts val="0"/>
              </a:spcAft>
              <a:buNone/>
            </a:pPr>
            <a:r>
              <a:t/>
            </a:r>
            <a:endParaRPr/>
          </a:p>
          <a:p>
            <a:pPr indent="0" lvl="0" marL="0" rtl="0" algn="l">
              <a:lnSpc>
                <a:spcPct val="107916"/>
              </a:lnSpc>
              <a:spcBef>
                <a:spcPts val="800"/>
              </a:spcBef>
              <a:spcAft>
                <a:spcPts val="0"/>
              </a:spcAft>
              <a:buNone/>
            </a:pPr>
            <a:r>
              <a:rPr lang="en"/>
              <a:t>The stacked bar chart shows the contribution of each sector to global greenhouse gas emissions over time. </a:t>
            </a:r>
            <a:endParaRPr/>
          </a:p>
          <a:p>
            <a:pPr indent="-287655" lvl="0" marL="457200" rtl="0" algn="l">
              <a:lnSpc>
                <a:spcPct val="107916"/>
              </a:lnSpc>
              <a:spcBef>
                <a:spcPts val="800"/>
              </a:spcBef>
              <a:spcAft>
                <a:spcPts val="0"/>
              </a:spcAft>
              <a:buSzPct val="100000"/>
              <a:buChar char="➢"/>
            </a:pPr>
            <a:r>
              <a:rPr lang="en"/>
              <a:t>The chart highlights the dominant sectors responsible for greenhouse gas emissions: energy, industrial processes, agriculture, and transportation. </a:t>
            </a:r>
            <a:endParaRPr/>
          </a:p>
          <a:p>
            <a:pPr indent="-287655" lvl="0" marL="457200" rtl="0" algn="l">
              <a:lnSpc>
                <a:spcPct val="107916"/>
              </a:lnSpc>
              <a:spcBef>
                <a:spcPts val="0"/>
              </a:spcBef>
              <a:spcAft>
                <a:spcPts val="0"/>
              </a:spcAft>
              <a:buSzPct val="100000"/>
              <a:buChar char="➢"/>
            </a:pPr>
            <a:r>
              <a:rPr lang="en"/>
              <a:t>The chart also shows the changing patterns of emissions over time, with energy and transportation sectors exhibiting steady growth in emissions while other sectors show fluctuating patterns.</a:t>
            </a:r>
            <a:endParaRPr/>
          </a:p>
          <a:p>
            <a:pPr indent="-287655" lvl="0" marL="457200" rtl="0" algn="l">
              <a:lnSpc>
                <a:spcPct val="107916"/>
              </a:lnSpc>
              <a:spcBef>
                <a:spcPts val="0"/>
              </a:spcBef>
              <a:spcAft>
                <a:spcPts val="0"/>
              </a:spcAft>
              <a:buSzPct val="100000"/>
              <a:buChar char="➢"/>
            </a:pPr>
            <a:r>
              <a:rPr lang="en"/>
              <a:t>The use of a stacked bar chart emphasizes the total amount of emissions and the relative contribution of each sector to the total while allowing for easy comparison between sectors.</a:t>
            </a:r>
            <a:endParaRPr/>
          </a:p>
        </p:txBody>
      </p:sp>
      <p:pic>
        <p:nvPicPr>
          <p:cNvPr id="164" name="Google Shape;164;p28"/>
          <p:cNvPicPr preferRelativeResize="0"/>
          <p:nvPr/>
        </p:nvPicPr>
        <p:blipFill>
          <a:blip r:embed="rId3">
            <a:alphaModFix/>
          </a:blip>
          <a:stretch>
            <a:fillRect/>
          </a:stretch>
        </p:blipFill>
        <p:spPr>
          <a:xfrm>
            <a:off x="3227125" y="1664000"/>
            <a:ext cx="5719500" cy="26306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13. Network Diagram</a:t>
            </a:r>
            <a:endParaRPr/>
          </a:p>
        </p:txBody>
      </p:sp>
      <p:sp>
        <p:nvSpPr>
          <p:cNvPr id="170" name="Google Shape;170;p2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0"/>
              </a:spcAft>
              <a:buClr>
                <a:schemeClr val="dk2"/>
              </a:buClr>
              <a:buSzPts val="1100"/>
              <a:buFont typeface="Arial"/>
              <a:buNone/>
            </a:pPr>
            <a:r>
              <a:rPr lang="en" sz="1100"/>
              <a:t>Alluvial diagram provides a clear and concise visualization of the main drivers of deforestation in Brazil, highlighting the relative importance of each driver and their interconnections. </a:t>
            </a:r>
            <a:endParaRPr sz="1100"/>
          </a:p>
          <a:p>
            <a:pPr indent="0" lvl="0" marL="0" rtl="0" algn="l">
              <a:lnSpc>
                <a:spcPct val="107916"/>
              </a:lnSpc>
              <a:spcBef>
                <a:spcPts val="800"/>
              </a:spcBef>
              <a:spcAft>
                <a:spcPts val="0"/>
              </a:spcAft>
              <a:buClr>
                <a:schemeClr val="dk2"/>
              </a:buClr>
              <a:buSzPts val="1100"/>
              <a:buFont typeface="Arial"/>
              <a:buNone/>
            </a:pPr>
            <a:r>
              <a:rPr lang="en" sz="1100"/>
              <a:t>The size of each ribbon corresponds to the sum of the forest loss caused by commercial crop production for each year. </a:t>
            </a:r>
            <a:endParaRPr sz="1100"/>
          </a:p>
          <a:p>
            <a:pPr indent="0" lvl="0" marL="0" rtl="0" algn="l">
              <a:lnSpc>
                <a:spcPct val="107916"/>
              </a:lnSpc>
              <a:spcBef>
                <a:spcPts val="800"/>
              </a:spcBef>
              <a:spcAft>
                <a:spcPts val="800"/>
              </a:spcAft>
              <a:buClr>
                <a:schemeClr val="dk2"/>
              </a:buClr>
              <a:buSzPts val="1100"/>
              <a:buFont typeface="Arial"/>
              <a:buNone/>
            </a:pPr>
            <a:r>
              <a:rPr lang="en" sz="1100"/>
              <a:t>Brazil is home to the Amazon rainforest, which is an extremely biodiverse area. The main message of this visualization is to highlight the impact of agriculture and human activity on one of the most biodiverse areas in the world, and the need for further conservation efforts. </a:t>
            </a:r>
            <a:endParaRPr/>
          </a:p>
        </p:txBody>
      </p:sp>
      <p:pic>
        <p:nvPicPr>
          <p:cNvPr id="171" name="Google Shape;171;p29"/>
          <p:cNvPicPr preferRelativeResize="0"/>
          <p:nvPr/>
        </p:nvPicPr>
        <p:blipFill>
          <a:blip r:embed="rId3">
            <a:alphaModFix/>
          </a:blip>
          <a:stretch>
            <a:fillRect/>
          </a:stretch>
        </p:blipFill>
        <p:spPr>
          <a:xfrm>
            <a:off x="3216600" y="1486150"/>
            <a:ext cx="5719500" cy="23006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Incorporating Feedback</a:t>
            </a:r>
            <a:endParaRPr/>
          </a:p>
        </p:txBody>
      </p:sp>
      <p:sp>
        <p:nvSpPr>
          <p:cNvPr id="177" name="Google Shape;177;p3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lang="en"/>
              <a:t>Although you did a great job in creating the graphs in R, I have to say that the Bar chart of deforestation, plot of deforestation data over time, and the bar chart showing total embodied emissions by country were not clear. </a:t>
            </a:r>
            <a:endParaRPr/>
          </a:p>
          <a:p>
            <a:pPr indent="0" lvl="0" marL="0" rtl="0" algn="l">
              <a:spcBef>
                <a:spcPts val="1200"/>
              </a:spcBef>
              <a:spcAft>
                <a:spcPts val="0"/>
              </a:spcAft>
              <a:buNone/>
            </a:pPr>
            <a:r>
              <a:rPr lang="en"/>
              <a:t>The x-axis shows all the labels of the countries making it hard for the reader to find a single point in the graph. How long would it take for the readers to pick the value for “United States” in the above graph? They would have to search every single label, assuming that it is not overlapped with some other label, and this process would take a lot of time.</a:t>
            </a:r>
            <a:endParaRPr/>
          </a:p>
          <a:p>
            <a:pPr indent="0" lvl="0" marL="0" rtl="0" algn="l">
              <a:spcBef>
                <a:spcPts val="1200"/>
              </a:spcBef>
              <a:spcAft>
                <a:spcPts val="1200"/>
              </a:spcAft>
              <a:buNone/>
            </a:pPr>
            <a:r>
              <a:rPr lang="en"/>
              <a:t>I would recommend you either group the countries by their continents or just showing the top 20 important countries that you think needs highlighting.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Dot Plot</a:t>
            </a:r>
            <a:endParaRPr/>
          </a:p>
        </p:txBody>
      </p:sp>
      <p:sp>
        <p:nvSpPr>
          <p:cNvPr id="183" name="Google Shape;183;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The dot plot was cluttered and difficult to read.</a:t>
            </a:r>
            <a:endParaRPr/>
          </a:p>
          <a:p>
            <a:pPr indent="0" lvl="0" marL="0" rtl="0" algn="l">
              <a:spcBef>
                <a:spcPts val="1200"/>
              </a:spcBef>
              <a:spcAft>
                <a:spcPts val="1200"/>
              </a:spcAft>
              <a:buNone/>
            </a:pPr>
            <a:r>
              <a:rPr lang="en"/>
              <a:t>There were too many points in the plot, making it hard to discern any patterns or trends.</a:t>
            </a:r>
            <a:endParaRPr/>
          </a:p>
        </p:txBody>
      </p:sp>
      <p:pic>
        <p:nvPicPr>
          <p:cNvPr descr="Table&#10;&#10;Description automatically generated" id="184" name="Google Shape;184;p31"/>
          <p:cNvPicPr preferRelativeResize="0"/>
          <p:nvPr/>
        </p:nvPicPr>
        <p:blipFill>
          <a:blip r:embed="rId3">
            <a:alphaModFix/>
          </a:blip>
          <a:stretch>
            <a:fillRect/>
          </a:stretch>
        </p:blipFill>
        <p:spPr>
          <a:xfrm>
            <a:off x="3528626" y="812975"/>
            <a:ext cx="5269475" cy="37560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As the human population continues to grow, our demand for resources has significant impacts on the natural world. We are working to shed light on the ways in which human activities have reshaped ecosystems and affected biodiversity over time. This story will explore the specific ways in which human activities have affected biodiversity. Using visualizations, we seek to provide a detailed overview of the state of wildlife today, in addition to how biodiversity has changed in the past.</a:t>
            </a:r>
            <a:endParaRPr/>
          </a:p>
          <a:p>
            <a:pPr indent="0" lvl="0" marL="0" rtl="0" algn="l">
              <a:spcBef>
                <a:spcPts val="120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3429549" y="3331325"/>
            <a:ext cx="2284900" cy="1541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200"/>
              <a:t>Improved Dot Plot</a:t>
            </a:r>
            <a:endParaRPr sz="3400"/>
          </a:p>
        </p:txBody>
      </p:sp>
      <p:sp>
        <p:nvSpPr>
          <p:cNvPr id="190" name="Google Shape;190;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lang="en"/>
              <a:t>Reordered the countries by their total embodied emissions: This improvement makes it easier to compare the countries and identify which ones have the highest embodied emissions. </a:t>
            </a:r>
            <a:endParaRPr/>
          </a:p>
          <a:p>
            <a:pPr indent="-304800" lvl="0" marL="457200" rtl="0" algn="l">
              <a:spcBef>
                <a:spcPts val="0"/>
              </a:spcBef>
              <a:spcAft>
                <a:spcPts val="0"/>
              </a:spcAft>
              <a:buSzPts val="1200"/>
              <a:buChar char="●"/>
            </a:pPr>
            <a:r>
              <a:rPr lang="en"/>
              <a:t>Subsetting the data to show only the top 8 countries: By showing only the top 8 countries with the highest embodied emissions, the dot plot becomes less cluttered and easier to interpret. </a:t>
            </a:r>
            <a:endParaRPr/>
          </a:p>
          <a:p>
            <a:pPr indent="-304800" lvl="0" marL="457200" rtl="0" algn="l">
              <a:spcBef>
                <a:spcPts val="0"/>
              </a:spcBef>
              <a:spcAft>
                <a:spcPts val="0"/>
              </a:spcAft>
              <a:buSzPts val="1200"/>
              <a:buChar char="●"/>
            </a:pPr>
            <a:r>
              <a:rPr lang="en"/>
              <a:t>Using a custom color palette makes the dot plot more visually appealing and easier to read. </a:t>
            </a:r>
            <a:endParaRPr/>
          </a:p>
        </p:txBody>
      </p:sp>
      <p:pic>
        <p:nvPicPr>
          <p:cNvPr id="191" name="Google Shape;191;p32"/>
          <p:cNvPicPr preferRelativeResize="0"/>
          <p:nvPr/>
        </p:nvPicPr>
        <p:blipFill>
          <a:blip r:embed="rId3">
            <a:alphaModFix/>
          </a:blip>
          <a:stretch>
            <a:fillRect/>
          </a:stretch>
        </p:blipFill>
        <p:spPr>
          <a:xfrm>
            <a:off x="3496674" y="1353500"/>
            <a:ext cx="5467326" cy="285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Bar chart showing total embodied emissions by country.</a:t>
            </a:r>
            <a:endParaRPr/>
          </a:p>
        </p:txBody>
      </p:sp>
      <p:sp>
        <p:nvSpPr>
          <p:cNvPr id="197" name="Google Shape;197;p3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2"/>
              </a:buClr>
              <a:buSzPts val="1100"/>
              <a:buFont typeface="Arial"/>
              <a:buNone/>
            </a:pPr>
            <a:r>
              <a:rPr lang="en" sz="1100"/>
              <a:t>The x-axis shows all the labels of the countries making it hard for the reader to find a single point in the graph. However, the dot plot we made conveys the same information more effectively. </a:t>
            </a:r>
            <a:endParaRPr sz="1100"/>
          </a:p>
        </p:txBody>
      </p:sp>
      <p:pic>
        <p:nvPicPr>
          <p:cNvPr descr="Chart, histogram&#10;&#10;Description automatically generated" id="198" name="Google Shape;198;p33"/>
          <p:cNvPicPr preferRelativeResize="0"/>
          <p:nvPr/>
        </p:nvPicPr>
        <p:blipFill>
          <a:blip r:embed="rId3">
            <a:alphaModFix/>
          </a:blip>
          <a:stretch>
            <a:fillRect/>
          </a:stretch>
        </p:blipFill>
        <p:spPr>
          <a:xfrm>
            <a:off x="3583425" y="293275"/>
            <a:ext cx="5094350" cy="3371100"/>
          </a:xfrm>
          <a:prstGeom prst="rect">
            <a:avLst/>
          </a:prstGeom>
          <a:noFill/>
          <a:ln>
            <a:noFill/>
          </a:ln>
          <a:effectLst>
            <a:outerShdw blurRad="57150" rotWithShape="0" algn="bl" dir="5400000" dist="19050">
              <a:srgbClr val="000000">
                <a:alpha val="50000"/>
              </a:srgbClr>
            </a:outerShdw>
          </a:effectLst>
        </p:spPr>
      </p:pic>
      <p:sp>
        <p:nvSpPr>
          <p:cNvPr id="199" name="Google Shape;199;p33"/>
          <p:cNvSpPr txBox="1"/>
          <p:nvPr/>
        </p:nvSpPr>
        <p:spPr>
          <a:xfrm>
            <a:off x="5414225" y="4291750"/>
            <a:ext cx="2376300" cy="5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600">
                <a:solidFill>
                  <a:schemeClr val="dk2"/>
                </a:solidFill>
                <a:latin typeface="Playfair Display"/>
                <a:ea typeface="Playfair Display"/>
                <a:cs typeface="Playfair Display"/>
                <a:sym typeface="Playfair Display"/>
              </a:rPr>
              <a:t>How long would it take for the readers to pick the value for “United States” in the above graph? They would have to search every single label, assuming that it is not overlapped with some other label, and this process would take a lot of time.</a:t>
            </a:r>
            <a:endParaRPr sz="200">
              <a:latin typeface="Playfair Display"/>
              <a:ea typeface="Playfair Display"/>
              <a:cs typeface="Playfair Display"/>
              <a:sym typeface="Playfair Display"/>
            </a:endParaRPr>
          </a:p>
        </p:txBody>
      </p:sp>
      <p:sp>
        <p:nvSpPr>
          <p:cNvPr id="200" name="Google Shape;200;p33"/>
          <p:cNvSpPr/>
          <p:nvPr/>
        </p:nvSpPr>
        <p:spPr>
          <a:xfrm>
            <a:off x="6414325" y="2376250"/>
            <a:ext cx="496200" cy="541500"/>
          </a:xfrm>
          <a:prstGeom prst="noSmoking">
            <a:avLst>
              <a:gd fmla="val 1875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Improved Bar Chart</a:t>
            </a:r>
            <a:endParaRPr/>
          </a:p>
        </p:txBody>
      </p:sp>
      <p:sp>
        <p:nvSpPr>
          <p:cNvPr id="206" name="Google Shape;206;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Subsets the data to only include observations from the year 2010 using indexing.</a:t>
            </a:r>
            <a:endParaRPr/>
          </a:p>
          <a:p>
            <a:pPr indent="-304800" lvl="0" marL="457200" rtl="0" algn="l">
              <a:spcBef>
                <a:spcPts val="0"/>
              </a:spcBef>
              <a:spcAft>
                <a:spcPts val="0"/>
              </a:spcAft>
              <a:buSzPts val="1200"/>
              <a:buChar char="●"/>
            </a:pPr>
            <a:r>
              <a:rPr lang="en"/>
              <a:t>It aggregates the data by country using the aggregate() function, and selects the top 20 countries with the highest deforestation using head() and order().</a:t>
            </a:r>
            <a:endParaRPr/>
          </a:p>
          <a:p>
            <a:pPr indent="-304800" lvl="0" marL="457200" rtl="0" algn="l">
              <a:spcBef>
                <a:spcPts val="0"/>
              </a:spcBef>
              <a:spcAft>
                <a:spcPts val="0"/>
              </a:spcAft>
              <a:buSzPts val="1200"/>
              <a:buChar char="●"/>
            </a:pPr>
            <a:r>
              <a:rPr lang="en"/>
              <a:t>The x-axis labels are rotated for better visibility using theme()</a:t>
            </a:r>
            <a:endParaRPr/>
          </a:p>
        </p:txBody>
      </p:sp>
      <p:sp>
        <p:nvSpPr>
          <p:cNvPr id="207" name="Google Shape;207;p34"/>
          <p:cNvSpPr/>
          <p:nvPr/>
        </p:nvSpPr>
        <p:spPr>
          <a:xfrm>
            <a:off x="5686500" y="3615600"/>
            <a:ext cx="1116300" cy="1010100"/>
          </a:xfrm>
          <a:prstGeom prst="smileyFace">
            <a:avLst>
              <a:gd fmla="val 4653"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4"/>
          <p:cNvPicPr preferRelativeResize="0"/>
          <p:nvPr/>
        </p:nvPicPr>
        <p:blipFill>
          <a:blip r:embed="rId3">
            <a:alphaModFix/>
          </a:blip>
          <a:stretch>
            <a:fillRect/>
          </a:stretch>
        </p:blipFill>
        <p:spPr>
          <a:xfrm>
            <a:off x="3778100" y="748927"/>
            <a:ext cx="4662399" cy="2430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Further improvements </a:t>
            </a:r>
            <a:endParaRPr/>
          </a:p>
        </p:txBody>
      </p:sp>
      <p:sp>
        <p:nvSpPr>
          <p:cNvPr id="214" name="Google Shape;214;p3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70000"/>
          </a:bodyPr>
          <a:lstStyle/>
          <a:p>
            <a:pPr indent="-281940" lvl="0" marL="457200" rtl="0" algn="l">
              <a:spcBef>
                <a:spcPts val="0"/>
              </a:spcBef>
              <a:spcAft>
                <a:spcPts val="0"/>
              </a:spcAft>
              <a:buSzPct val="100000"/>
              <a:buChar char="●"/>
            </a:pPr>
            <a:r>
              <a:rPr lang="en"/>
              <a:t>It's important to always double-check the data sources and documentation to make sure you're using the correct information. </a:t>
            </a:r>
            <a:endParaRPr/>
          </a:p>
          <a:p>
            <a:pPr indent="-281940" lvl="1" marL="914400" rtl="0" algn="l">
              <a:spcBef>
                <a:spcPts val="0"/>
              </a:spcBef>
              <a:spcAft>
                <a:spcPts val="0"/>
              </a:spcAft>
              <a:buSzPct val="100000"/>
              <a:buChar char="○"/>
            </a:pPr>
            <a:r>
              <a:rPr lang="en"/>
              <a:t>In this case, it seems that the data was actually based on the annual average over the period from 2010 to 2014, not just 2013. </a:t>
            </a:r>
            <a:endParaRPr/>
          </a:p>
          <a:p>
            <a:pPr indent="-281940" lvl="1" marL="914400" rtl="0" algn="l">
              <a:spcBef>
                <a:spcPts val="0"/>
              </a:spcBef>
              <a:spcAft>
                <a:spcPts val="0"/>
              </a:spcAft>
              <a:buSzPct val="100000"/>
              <a:buChar char="○"/>
            </a:pPr>
            <a:r>
              <a:rPr lang="en"/>
              <a:t>The confusion may have been caused by the "Year" column in the dataset, which led us to believe that the data was specifically for 2013.</a:t>
            </a:r>
            <a:endParaRPr/>
          </a:p>
          <a:p>
            <a:pPr indent="-281940" lvl="0" marL="457200" rtl="0" algn="l">
              <a:spcBef>
                <a:spcPts val="0"/>
              </a:spcBef>
              <a:spcAft>
                <a:spcPts val="0"/>
              </a:spcAft>
              <a:buSzPct val="100000"/>
              <a:buChar char="●"/>
            </a:pPr>
            <a:r>
              <a:rPr lang="en"/>
              <a:t>Changed color palette to Dark2 using scale_fill_brewer(palette = "Dark2")</a:t>
            </a:r>
            <a:endParaRPr/>
          </a:p>
          <a:p>
            <a:pPr indent="-281940" lvl="0" marL="457200" rtl="0" algn="l">
              <a:spcBef>
                <a:spcPts val="0"/>
              </a:spcBef>
              <a:spcAft>
                <a:spcPts val="0"/>
              </a:spcAft>
              <a:buSzPct val="100000"/>
              <a:buChar char="●"/>
            </a:pPr>
            <a:r>
              <a:rPr lang="en"/>
              <a:t>Subset data for top 8 countries with highest embodied emissions using head() function</a:t>
            </a:r>
            <a:endParaRPr/>
          </a:p>
          <a:p>
            <a:pPr indent="-281940" lvl="0" marL="457200" rtl="0" algn="l">
              <a:spcBef>
                <a:spcPts val="0"/>
              </a:spcBef>
              <a:spcAft>
                <a:spcPts val="0"/>
              </a:spcAft>
              <a:buSzPct val="100000"/>
              <a:buChar char="●"/>
            </a:pPr>
            <a:r>
              <a:rPr lang="en"/>
              <a:t>Changed the plot title to "Annual CO2 Emissions from Deforestation for Food Production by Region (2010-2014)"</a:t>
            </a:r>
            <a:endParaRPr/>
          </a:p>
          <a:p>
            <a:pPr indent="-281940" lvl="0" marL="457200" rtl="0" algn="l">
              <a:spcBef>
                <a:spcPts val="0"/>
              </a:spcBef>
              <a:spcAft>
                <a:spcPts val="0"/>
              </a:spcAft>
              <a:buSzPct val="100000"/>
              <a:buChar char="●"/>
            </a:pPr>
            <a:r>
              <a:rPr lang="en"/>
              <a:t>Added a subtitle explaining the data source and methodology used</a:t>
            </a:r>
            <a:endParaRPr/>
          </a:p>
        </p:txBody>
      </p:sp>
      <p:pic>
        <p:nvPicPr>
          <p:cNvPr id="215" name="Google Shape;215;p35"/>
          <p:cNvPicPr preferRelativeResize="0"/>
          <p:nvPr/>
        </p:nvPicPr>
        <p:blipFill>
          <a:blip r:embed="rId3">
            <a:alphaModFix/>
          </a:blip>
          <a:stretch>
            <a:fillRect/>
          </a:stretch>
        </p:blipFill>
        <p:spPr>
          <a:xfrm>
            <a:off x="3657600" y="1228050"/>
            <a:ext cx="5127591" cy="339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Brazil, Biodiversity, &amp; the Amazon Rainforest</a:t>
            </a:r>
            <a:endParaRPr/>
          </a:p>
        </p:txBody>
      </p:sp>
      <p:sp>
        <p:nvSpPr>
          <p:cNvPr id="221" name="Google Shape;221;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850"/>
              <a:t>Improvements to data visualization can often lead to new insights and a better understanding of the data.</a:t>
            </a:r>
            <a:endParaRPr sz="850"/>
          </a:p>
          <a:p>
            <a:pPr indent="-282575" lvl="0" marL="457200" rtl="0" algn="l">
              <a:lnSpc>
                <a:spcPct val="105000"/>
              </a:lnSpc>
              <a:spcBef>
                <a:spcPts val="1200"/>
              </a:spcBef>
              <a:spcAft>
                <a:spcPts val="0"/>
              </a:spcAft>
              <a:buSzPts val="850"/>
              <a:buChar char="●"/>
            </a:pPr>
            <a:r>
              <a:rPr lang="en" sz="850"/>
              <a:t>Brazil is a country with particularly high levels of CO2 emissions resulting from deforestation for food production compared to other countries in the dataset.</a:t>
            </a:r>
            <a:endParaRPr sz="850"/>
          </a:p>
          <a:p>
            <a:pPr indent="-282575" lvl="0" marL="457200" rtl="0" algn="l">
              <a:lnSpc>
                <a:spcPct val="105000"/>
              </a:lnSpc>
              <a:spcBef>
                <a:spcPts val="0"/>
              </a:spcBef>
              <a:spcAft>
                <a:spcPts val="0"/>
              </a:spcAft>
              <a:buSzPts val="850"/>
              <a:buChar char="●"/>
            </a:pPr>
            <a:r>
              <a:rPr lang="en" sz="850"/>
              <a:t>This could be due to a variety of factors, such as the extent of deforestation for agricultural purposes, the types of crops grown, methods of land management, etc.</a:t>
            </a:r>
            <a:endParaRPr sz="850"/>
          </a:p>
          <a:p>
            <a:pPr indent="-282575" lvl="0" marL="457200" rtl="0" algn="l">
              <a:lnSpc>
                <a:spcPct val="105000"/>
              </a:lnSpc>
              <a:spcBef>
                <a:spcPts val="0"/>
              </a:spcBef>
              <a:spcAft>
                <a:spcPts val="0"/>
              </a:spcAft>
              <a:buSzPts val="850"/>
              <a:buChar char="●"/>
            </a:pPr>
            <a:r>
              <a:rPr lang="en" sz="850"/>
              <a:t>Brazil is home to the largest number of plant and animal species in the world, making it a crucial area for global biodiversity conservation. The Amazon rainforest, which spans across nine countries including Brazil, is one of the most biodiverse areas on the planet and contains a vast array of plant and animal species that are not found anywhere else in the world.</a:t>
            </a:r>
            <a:endParaRPr sz="850"/>
          </a:p>
          <a:p>
            <a:pPr indent="-282575" lvl="0" marL="457200" rtl="0" algn="l">
              <a:lnSpc>
                <a:spcPct val="105000"/>
              </a:lnSpc>
              <a:spcBef>
                <a:spcPts val="0"/>
              </a:spcBef>
              <a:spcAft>
                <a:spcPts val="0"/>
              </a:spcAft>
              <a:buSzPts val="850"/>
              <a:buChar char="●"/>
            </a:pPr>
            <a:r>
              <a:rPr lang="en" sz="850"/>
              <a:t>Brazil is also home to a number of endangered species. Conservation efforts in Brazil are critical to protecting these species and maintaining global biodiversity.</a:t>
            </a:r>
            <a:endParaRPr sz="850"/>
          </a:p>
        </p:txBody>
      </p:sp>
      <p:pic>
        <p:nvPicPr>
          <p:cNvPr id="222" name="Google Shape;222;p36"/>
          <p:cNvPicPr preferRelativeResize="0"/>
          <p:nvPr/>
        </p:nvPicPr>
        <p:blipFill>
          <a:blip r:embed="rId3">
            <a:alphaModFix/>
          </a:blip>
          <a:stretch>
            <a:fillRect/>
          </a:stretch>
        </p:blipFill>
        <p:spPr>
          <a:xfrm>
            <a:off x="3409450" y="1077675"/>
            <a:ext cx="5127591" cy="3397200"/>
          </a:xfrm>
          <a:prstGeom prst="rect">
            <a:avLst/>
          </a:prstGeom>
          <a:noFill/>
          <a:ln>
            <a:noFill/>
          </a:ln>
          <a:effectLst>
            <a:outerShdw blurRad="57150" rotWithShape="0" algn="bl" dir="5400000" dist="19050">
              <a:srgbClr val="000000">
                <a:alpha val="50000"/>
              </a:srgbClr>
            </a:outerShdw>
          </a:effectLst>
        </p:spPr>
      </p:pic>
      <p:pic>
        <p:nvPicPr>
          <p:cNvPr id="223" name="Google Shape;223;p36"/>
          <p:cNvPicPr preferRelativeResize="0"/>
          <p:nvPr/>
        </p:nvPicPr>
        <p:blipFill>
          <a:blip r:embed="rId4">
            <a:alphaModFix/>
          </a:blip>
          <a:stretch>
            <a:fillRect/>
          </a:stretch>
        </p:blipFill>
        <p:spPr>
          <a:xfrm>
            <a:off x="3409448" y="234575"/>
            <a:ext cx="651002" cy="455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Bar chart of deforestation</a:t>
            </a:r>
            <a:endParaRPr/>
          </a:p>
        </p:txBody>
      </p:sp>
      <p:sp>
        <p:nvSpPr>
          <p:cNvPr id="229" name="Google Shape;229;p3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 I would recommend you either group the countries by their continents or just showing the top 20 important countries that you think needs highlighting. Other than that, great work!</a:t>
            </a:r>
            <a:endParaRPr sz="1100"/>
          </a:p>
          <a:p>
            <a:pPr indent="0" lvl="0" marL="0" rtl="0" algn="l">
              <a:spcBef>
                <a:spcPts val="1200"/>
              </a:spcBef>
              <a:spcAft>
                <a:spcPts val="0"/>
              </a:spcAft>
              <a:buNone/>
            </a:pPr>
            <a:r>
              <a:t/>
            </a:r>
            <a:endParaRPr sz="1100"/>
          </a:p>
          <a:p>
            <a:pPr indent="0" lvl="0" marL="0" rtl="0" algn="l">
              <a:spcBef>
                <a:spcPts val="1200"/>
              </a:spcBef>
              <a:spcAft>
                <a:spcPts val="1200"/>
              </a:spcAft>
              <a:buClr>
                <a:schemeClr val="dk2"/>
              </a:buClr>
              <a:buSzPts val="1100"/>
              <a:buFont typeface="Arial"/>
              <a:buNone/>
            </a:pPr>
            <a:r>
              <a:t/>
            </a:r>
            <a:endParaRPr sz="1100"/>
          </a:p>
        </p:txBody>
      </p:sp>
      <p:pic>
        <p:nvPicPr>
          <p:cNvPr descr="Chart, histogram&#10;&#10;Description automatically generated" id="230" name="Google Shape;230;p37"/>
          <p:cNvPicPr preferRelativeResize="0"/>
          <p:nvPr/>
        </p:nvPicPr>
        <p:blipFill>
          <a:blip r:embed="rId3">
            <a:alphaModFix/>
          </a:blip>
          <a:stretch>
            <a:fillRect/>
          </a:stretch>
        </p:blipFill>
        <p:spPr>
          <a:xfrm>
            <a:off x="311700" y="1789700"/>
            <a:ext cx="3709450" cy="3047050"/>
          </a:xfrm>
          <a:prstGeom prst="rect">
            <a:avLst/>
          </a:prstGeom>
          <a:noFill/>
          <a:ln>
            <a:noFill/>
          </a:ln>
        </p:spPr>
      </p:pic>
      <p:sp>
        <p:nvSpPr>
          <p:cNvPr id="231" name="Google Shape;231;p37"/>
          <p:cNvSpPr/>
          <p:nvPr/>
        </p:nvSpPr>
        <p:spPr>
          <a:xfrm>
            <a:off x="4218575" y="3301175"/>
            <a:ext cx="303900" cy="1464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7"/>
          <p:cNvPicPr preferRelativeResize="0"/>
          <p:nvPr/>
        </p:nvPicPr>
        <p:blipFill>
          <a:blip r:embed="rId4">
            <a:alphaModFix/>
          </a:blip>
          <a:stretch>
            <a:fillRect/>
          </a:stretch>
        </p:blipFill>
        <p:spPr>
          <a:xfrm>
            <a:off x="4676300" y="2121098"/>
            <a:ext cx="4156000" cy="2166427"/>
          </a:xfrm>
          <a:prstGeom prst="rect">
            <a:avLst/>
          </a:prstGeom>
          <a:noFill/>
          <a:ln>
            <a:noFill/>
          </a:ln>
        </p:spPr>
      </p:pic>
      <p:sp>
        <p:nvSpPr>
          <p:cNvPr id="233" name="Google Shape;233;p37"/>
          <p:cNvSpPr/>
          <p:nvPr/>
        </p:nvSpPr>
        <p:spPr>
          <a:xfrm>
            <a:off x="1000100" y="2759675"/>
            <a:ext cx="496200" cy="541500"/>
          </a:xfrm>
          <a:prstGeom prst="noSmoking">
            <a:avLst>
              <a:gd fmla="val 1875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Bar chart of deforestation</a:t>
            </a:r>
            <a:endParaRPr/>
          </a:p>
        </p:txBody>
      </p:sp>
      <p:sp>
        <p:nvSpPr>
          <p:cNvPr id="239" name="Google Shape;239;p3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SzPts val="1200"/>
              <a:buChar char="●"/>
            </a:pPr>
            <a:r>
              <a:rPr lang="en"/>
              <a:t>Subsetting data to only show the top 8 countries by deforestation in 2010 for better clarity and readability.</a:t>
            </a:r>
            <a:endParaRPr/>
          </a:p>
          <a:p>
            <a:pPr indent="-304800" lvl="0" marL="457200" rtl="0" algn="l">
              <a:spcBef>
                <a:spcPts val="0"/>
              </a:spcBef>
              <a:spcAft>
                <a:spcPts val="0"/>
              </a:spcAft>
              <a:buSzPts val="1200"/>
              <a:buChar char="●"/>
            </a:pPr>
            <a:r>
              <a:rPr lang="en"/>
              <a:t>Sorting the data by deforestation in descending order to highlight the countries with the highest levels of deforestation.</a:t>
            </a:r>
            <a:endParaRPr/>
          </a:p>
          <a:p>
            <a:pPr indent="-304800" lvl="0" marL="457200" rtl="0" algn="l">
              <a:spcBef>
                <a:spcPts val="0"/>
              </a:spcBef>
              <a:spcAft>
                <a:spcPts val="0"/>
              </a:spcAft>
              <a:buSzPts val="1200"/>
              <a:buChar char="●"/>
            </a:pPr>
            <a:r>
              <a:rPr lang="en"/>
              <a:t>Using a different color palette to enhance the visual appeal of the chart while maintaining clarity and readability.</a:t>
            </a:r>
            <a:endParaRPr/>
          </a:p>
          <a:p>
            <a:pPr indent="-304800" lvl="0" marL="457200" rtl="0" algn="l">
              <a:spcBef>
                <a:spcPts val="0"/>
              </a:spcBef>
              <a:spcAft>
                <a:spcPts val="0"/>
              </a:spcAft>
              <a:buSzPts val="1200"/>
              <a:buChar char="●"/>
            </a:pPr>
            <a:r>
              <a:rPr lang="en"/>
              <a:t>The data labels have been added to the top of each bar to show the exact value of deforestation for each country.</a:t>
            </a:r>
            <a:endParaRPr/>
          </a:p>
        </p:txBody>
      </p:sp>
      <p:pic>
        <p:nvPicPr>
          <p:cNvPr id="240" name="Google Shape;240;p38"/>
          <p:cNvPicPr preferRelativeResize="0"/>
          <p:nvPr/>
        </p:nvPicPr>
        <p:blipFill>
          <a:blip r:embed="rId3">
            <a:alphaModFix/>
          </a:blip>
          <a:stretch>
            <a:fillRect/>
          </a:stretch>
        </p:blipFill>
        <p:spPr>
          <a:xfrm>
            <a:off x="3272100" y="723900"/>
            <a:ext cx="5719499" cy="378937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Plot of deforestation data over time</a:t>
            </a:r>
            <a:endParaRPr/>
          </a:p>
        </p:txBody>
      </p:sp>
      <p:sp>
        <p:nvSpPr>
          <p:cNvPr id="246" name="Google Shape;246;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20000"/>
          </a:bodyPr>
          <a:lstStyle/>
          <a:p>
            <a:pPr indent="-293370" lvl="0" marL="457200" rtl="0" algn="l">
              <a:spcBef>
                <a:spcPts val="0"/>
              </a:spcBef>
              <a:spcAft>
                <a:spcPts val="0"/>
              </a:spcAft>
              <a:buSzPct val="100000"/>
              <a:buChar char="●"/>
            </a:pPr>
            <a:r>
              <a:rPr lang="en"/>
              <a:t>Subsetting the data to show only the top 8 countries/regions with highest deforestation to improve clarity. Dataset is further subsetted to only include data from the years 1990 to 2010.</a:t>
            </a:r>
            <a:endParaRPr/>
          </a:p>
          <a:p>
            <a:pPr indent="-293370" lvl="0" marL="457200" rtl="0" algn="l">
              <a:spcBef>
                <a:spcPts val="0"/>
              </a:spcBef>
              <a:spcAft>
                <a:spcPts val="0"/>
              </a:spcAft>
              <a:buSzPct val="100000"/>
              <a:buChar char="●"/>
            </a:pPr>
            <a:r>
              <a:rPr lang="en"/>
              <a:t>The entities World and Indonesia were removed using filter(). </a:t>
            </a:r>
            <a:endParaRPr/>
          </a:p>
          <a:p>
            <a:pPr indent="-293370" lvl="0" marL="457200" rtl="0" algn="l">
              <a:spcBef>
                <a:spcPts val="0"/>
              </a:spcBef>
              <a:spcAft>
                <a:spcPts val="0"/>
              </a:spcAft>
              <a:buSzPct val="100000"/>
              <a:buChar char="●"/>
            </a:pPr>
            <a:r>
              <a:rPr lang="en"/>
              <a:t>By excluding these entities, we can focus on the deforestation rates of the top 8 countries with the highest deforestation rates, which is the main objective of this analysis.</a:t>
            </a:r>
            <a:endParaRPr/>
          </a:p>
          <a:p>
            <a:pPr indent="-293370" lvl="0" marL="457200" rtl="0" algn="l">
              <a:spcBef>
                <a:spcPts val="0"/>
              </a:spcBef>
              <a:spcAft>
                <a:spcPts val="0"/>
              </a:spcAft>
              <a:buSzPct val="100000"/>
              <a:buChar char="●"/>
            </a:pPr>
            <a:r>
              <a:rPr lang="en"/>
              <a:t>Additionally, Indonesia is excluded due to incomplete data, which could skew the results and affect the overall analysis.</a:t>
            </a:r>
            <a:endParaRPr/>
          </a:p>
          <a:p>
            <a:pPr indent="-293370" lvl="0" marL="457200" rtl="0" algn="l">
              <a:spcBef>
                <a:spcPts val="0"/>
              </a:spcBef>
              <a:spcAft>
                <a:spcPts val="0"/>
              </a:spcAft>
              <a:buSzPct val="100000"/>
              <a:buChar char="●"/>
            </a:pPr>
            <a:r>
              <a:rPr lang="en"/>
              <a:t>Adding a title and axis labels to improve interpretability.</a:t>
            </a:r>
            <a:endParaRPr/>
          </a:p>
        </p:txBody>
      </p:sp>
      <p:pic>
        <p:nvPicPr>
          <p:cNvPr descr="Chart, line chart&#10;&#10;Description automatically generated" id="247" name="Google Shape;247;p39"/>
          <p:cNvPicPr preferRelativeResize="0"/>
          <p:nvPr/>
        </p:nvPicPr>
        <p:blipFill>
          <a:blip r:embed="rId3">
            <a:alphaModFix/>
          </a:blip>
          <a:stretch>
            <a:fillRect/>
          </a:stretch>
        </p:blipFill>
        <p:spPr>
          <a:xfrm>
            <a:off x="4572000" y="135974"/>
            <a:ext cx="2564225" cy="2095225"/>
          </a:xfrm>
          <a:prstGeom prst="rect">
            <a:avLst/>
          </a:prstGeom>
          <a:noFill/>
          <a:ln>
            <a:noFill/>
          </a:ln>
          <a:effectLst>
            <a:outerShdw blurRad="57150" rotWithShape="0" algn="bl" dir="5400000" dist="19050">
              <a:srgbClr val="000000">
                <a:alpha val="50000"/>
              </a:srgbClr>
            </a:outerShdw>
          </a:effectLst>
        </p:spPr>
      </p:pic>
      <p:pic>
        <p:nvPicPr>
          <p:cNvPr id="248" name="Google Shape;248;p39"/>
          <p:cNvPicPr preferRelativeResize="0"/>
          <p:nvPr/>
        </p:nvPicPr>
        <p:blipFill>
          <a:blip r:embed="rId4">
            <a:alphaModFix/>
          </a:blip>
          <a:stretch>
            <a:fillRect/>
          </a:stretch>
        </p:blipFill>
        <p:spPr>
          <a:xfrm>
            <a:off x="4121825" y="2383599"/>
            <a:ext cx="3975918" cy="260750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Learned</a:t>
            </a:r>
            <a:endParaRPr/>
          </a:p>
        </p:txBody>
      </p:sp>
      <p:sp>
        <p:nvSpPr>
          <p:cNvPr id="254" name="Google Shape;254;p4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Cluttered and unclear plots can obscure the information and make it difficult for the reader to understand.</a:t>
            </a:r>
            <a:endParaRPr/>
          </a:p>
          <a:p>
            <a:pPr indent="-317500" lvl="1" marL="914400" rtl="0" algn="l">
              <a:spcBef>
                <a:spcPts val="0"/>
              </a:spcBef>
              <a:spcAft>
                <a:spcPts val="0"/>
              </a:spcAft>
              <a:buSzPts val="1400"/>
              <a:buChar char="○"/>
            </a:pPr>
            <a:r>
              <a:rPr lang="en"/>
              <a:t>Adding informative titles and labels to your plots is important for helping the reader understand what the plot is showing.</a:t>
            </a:r>
            <a:endParaRPr/>
          </a:p>
          <a:p>
            <a:pPr indent="-317500" lvl="1" marL="914400" rtl="0" algn="l">
              <a:spcBef>
                <a:spcPts val="0"/>
              </a:spcBef>
              <a:spcAft>
                <a:spcPts val="0"/>
              </a:spcAft>
              <a:buSzPts val="1400"/>
              <a:buChar char="○"/>
            </a:pPr>
            <a:r>
              <a:rPr lang="en"/>
              <a:t>Grouping and summarizing data can simplify the plot and make it easier to understand.</a:t>
            </a:r>
            <a:endParaRPr/>
          </a:p>
          <a:p>
            <a:pPr indent="-317500" lvl="1" marL="914400" rtl="0" algn="l">
              <a:spcBef>
                <a:spcPts val="0"/>
              </a:spcBef>
              <a:spcAft>
                <a:spcPts val="0"/>
              </a:spcAft>
              <a:buSzPts val="1400"/>
              <a:buChar char="○"/>
            </a:pPr>
            <a:r>
              <a:rPr lang="en"/>
              <a:t>Adjusting the formatting and theme of the plot can greatly improve its readability and effectiveness.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60" name="Google Shape;260;p4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These visualizations highlight the importance of conservation efforts to protect global biodiversity and address deforestation and embodied emissions. They also highlight the need for targeted conservation efforts in regions where these issues are most pressing.</a:t>
            </a:r>
            <a:endParaRPr/>
          </a:p>
        </p:txBody>
      </p:sp>
      <p:pic>
        <p:nvPicPr>
          <p:cNvPr id="261" name="Google Shape;261;p41"/>
          <p:cNvPicPr preferRelativeResize="0"/>
          <p:nvPr/>
        </p:nvPicPr>
        <p:blipFill>
          <a:blip r:embed="rId3">
            <a:alphaModFix/>
          </a:blip>
          <a:stretch>
            <a:fillRect/>
          </a:stretch>
        </p:blipFill>
        <p:spPr>
          <a:xfrm>
            <a:off x="4175875" y="1000125"/>
            <a:ext cx="4191000" cy="3143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73" name="Google Shape;73;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We have identified the "Biodiversity" dataset from Our World in Data as our dataset for the final project. This dataset provides comprehensive information about the state of biodiversity, including the population trends of vertebrate species from around the world, global land use, deforestation, and other related topics.</a:t>
            </a:r>
            <a:endParaRPr/>
          </a:p>
          <a:p>
            <a:pPr indent="0" lvl="0" marL="0" rtl="0" algn="l">
              <a:spcBef>
                <a:spcPts val="1200"/>
              </a:spcBef>
              <a:spcAft>
                <a:spcPts val="0"/>
              </a:spcAft>
              <a:buClr>
                <a:schemeClr val="dk1"/>
              </a:buClr>
              <a:buSzPts val="1100"/>
              <a:buFont typeface="Arial"/>
              <a:buNone/>
            </a:pPr>
            <a:r>
              <a:rPr lang="en"/>
              <a:t>Living Planet Index which reports the average change as a single figure.</a:t>
            </a:r>
            <a:endParaRPr/>
          </a:p>
          <a:p>
            <a:pPr indent="-342900" lvl="0" marL="457200" rtl="0" algn="l">
              <a:spcBef>
                <a:spcPts val="1200"/>
              </a:spcBef>
              <a:spcAft>
                <a:spcPts val="0"/>
              </a:spcAft>
              <a:buSzPts val="1800"/>
              <a:buChar char="●"/>
            </a:pPr>
            <a:r>
              <a:rPr lang="en"/>
              <a:t>Earth is home to millions of species. Monitoring how biodiversity is changing is an incredibly difficult task. The Living Planet project provides an essential resource to help us do this: it brings together the data on more than 30,000 animal populations across the world to understand how they are changing. </a:t>
            </a:r>
            <a:endParaRPr/>
          </a:p>
          <a:p>
            <a:pPr indent="0" lvl="0" marL="0" rtl="0" algn="l">
              <a:spcBef>
                <a:spcPts val="120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6841600" y="106916"/>
            <a:ext cx="1955550" cy="102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End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72" name="Google Shape;272;p4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https://ourworldindata.org/living-planet-index-understanding</a:t>
            </a:r>
            <a:endParaRPr/>
          </a:p>
          <a:p>
            <a:pPr indent="0" lvl="0" marL="0" rtl="0" algn="l">
              <a:spcBef>
                <a:spcPts val="1200"/>
              </a:spcBef>
              <a:spcAft>
                <a:spcPts val="0"/>
              </a:spcAft>
              <a:buNone/>
            </a:pPr>
            <a:r>
              <a:rPr lang="en" u="sng">
                <a:solidFill>
                  <a:schemeClr val="hlink"/>
                </a:solidFill>
                <a:hlinkClick r:id="rId4"/>
              </a:rPr>
              <a:t>https://ourworldindata.org/biodiversity</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Motivating Questions</a:t>
            </a:r>
            <a:endParaRPr/>
          </a:p>
        </p:txBody>
      </p:sp>
      <p:sp>
        <p:nvSpPr>
          <p:cNvPr id="80" name="Google Shape;80;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t>Our project aimed to explore the impact of human activities on biodiversity, deforestation, land use and agriculture, and greenhouse gas emissions. Specifically, we wanted to answer the following questions:</a:t>
            </a:r>
            <a:endParaRPr/>
          </a:p>
          <a:p>
            <a:pPr indent="-334327" lvl="0" marL="457200" rtl="0" algn="l">
              <a:spcBef>
                <a:spcPts val="1200"/>
              </a:spcBef>
              <a:spcAft>
                <a:spcPts val="0"/>
              </a:spcAft>
              <a:buSzPct val="100000"/>
              <a:buAutoNum type="arabicPeriod"/>
            </a:pPr>
            <a:r>
              <a:rPr lang="en"/>
              <a:t>How has human activity impacted global biodiversity?</a:t>
            </a:r>
            <a:endParaRPr/>
          </a:p>
          <a:p>
            <a:pPr indent="-334327" lvl="0" marL="457200" rtl="0" algn="l">
              <a:spcBef>
                <a:spcPts val="0"/>
              </a:spcBef>
              <a:spcAft>
                <a:spcPts val="0"/>
              </a:spcAft>
              <a:buSzPct val="100000"/>
              <a:buAutoNum type="arabicPeriod"/>
            </a:pPr>
            <a:r>
              <a:rPr lang="en"/>
              <a:t>What are the main drivers of deforestation and land use change, and what regions are most affected?</a:t>
            </a:r>
            <a:endParaRPr/>
          </a:p>
          <a:p>
            <a:pPr indent="-334327" lvl="0" marL="457200" rtl="0" algn="l">
              <a:spcBef>
                <a:spcPts val="0"/>
              </a:spcBef>
              <a:spcAft>
                <a:spcPts val="0"/>
              </a:spcAft>
              <a:buSzPct val="100000"/>
              <a:buAutoNum type="arabicPeriod"/>
            </a:pPr>
            <a:r>
              <a:rPr lang="en"/>
              <a:t>What are the environmental consequences of agricultural production?</a:t>
            </a:r>
            <a:endParaRPr/>
          </a:p>
          <a:p>
            <a:pPr indent="-334327" lvl="0" marL="457200" rtl="0" algn="l">
              <a:spcBef>
                <a:spcPts val="0"/>
              </a:spcBef>
              <a:spcAft>
                <a:spcPts val="0"/>
              </a:spcAft>
              <a:buSzPct val="100000"/>
              <a:buAutoNum type="arabicPeriod"/>
            </a:pPr>
            <a:r>
              <a:rPr lang="en"/>
              <a:t>What are the main sources of greenhouse gas emissions, and how have they changed over time?</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899000"/>
            <a:ext cx="2808000" cy="755700"/>
          </a:xfrm>
          <a:prstGeom prst="rect">
            <a:avLst/>
          </a:prstGeom>
        </p:spPr>
        <p:txBody>
          <a:bodyPr anchorCtr="0" anchor="b" bIns="91425" lIns="91425" spcFirstLastPara="1" rIns="91425" wrap="square" tIns="91425">
            <a:normAutofit fontScale="90000"/>
          </a:bodyPr>
          <a:lstStyle/>
          <a:p>
            <a:pPr indent="-365760" lvl="0" marL="457200" rtl="0" algn="l">
              <a:spcBef>
                <a:spcPts val="0"/>
              </a:spcBef>
              <a:spcAft>
                <a:spcPts val="0"/>
              </a:spcAft>
              <a:buSzPct val="100000"/>
              <a:buAutoNum type="arabicPeriod"/>
            </a:pPr>
            <a:r>
              <a:rPr lang="en"/>
              <a:t>Scatter plot of the global Living Plan</a:t>
            </a:r>
            <a:r>
              <a:rPr lang="en"/>
              <a:t>e</a:t>
            </a:r>
            <a:r>
              <a:rPr lang="en"/>
              <a:t>t Index over time:</a:t>
            </a:r>
            <a:endParaRPr/>
          </a:p>
        </p:txBody>
      </p:sp>
      <p:sp>
        <p:nvSpPr>
          <p:cNvPr id="86" name="Google Shape;86;p17"/>
          <p:cNvSpPr txBox="1"/>
          <p:nvPr>
            <p:ph idx="1" type="body"/>
          </p:nvPr>
        </p:nvSpPr>
        <p:spPr>
          <a:xfrm>
            <a:off x="311700" y="17330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This plot shows the trend in the Living Planet Index over time, which is a measure of the state of global biodiversity. </a:t>
            </a:r>
            <a:endParaRPr/>
          </a:p>
          <a:p>
            <a:pPr indent="-304800" lvl="1" marL="914400" rtl="0" algn="l">
              <a:spcBef>
                <a:spcPts val="0"/>
              </a:spcBef>
              <a:spcAft>
                <a:spcPts val="0"/>
              </a:spcAft>
              <a:buSzPts val="1200"/>
              <a:buChar char="○"/>
            </a:pPr>
            <a:r>
              <a:rPr lang="en"/>
              <a:t>The scatter plot shows the overall trend in the index and variation by Entity (e.g., country or region).</a:t>
            </a:r>
            <a:endParaRPr/>
          </a:p>
          <a:p>
            <a:pPr indent="-304800" lvl="1" marL="914400" rtl="0" algn="l">
              <a:spcBef>
                <a:spcPts val="0"/>
              </a:spcBef>
              <a:spcAft>
                <a:spcPts val="0"/>
              </a:spcAft>
              <a:buSzPts val="1200"/>
              <a:buChar char="○"/>
            </a:pPr>
            <a:r>
              <a:rPr lang="en"/>
              <a:t> The plot indicates that the index has been declining over time, which is a concerning trend for global biodiversity.</a:t>
            </a:r>
            <a:endParaRPr/>
          </a:p>
        </p:txBody>
      </p:sp>
      <p:pic>
        <p:nvPicPr>
          <p:cNvPr descr="Chart, line chart&#10;&#10;Description automatically generated" id="87" name="Google Shape;87;p17"/>
          <p:cNvPicPr preferRelativeResize="0"/>
          <p:nvPr/>
        </p:nvPicPr>
        <p:blipFill>
          <a:blip r:embed="rId3">
            <a:alphaModFix/>
          </a:blip>
          <a:stretch>
            <a:fillRect/>
          </a:stretch>
        </p:blipFill>
        <p:spPr>
          <a:xfrm>
            <a:off x="3280825" y="1764625"/>
            <a:ext cx="5743200" cy="24293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2. Trend in Living Planet Index</a:t>
            </a:r>
            <a:endParaRPr/>
          </a:p>
        </p:txBody>
      </p:sp>
      <p:sp>
        <p:nvSpPr>
          <p:cNvPr id="93" name="Google Shape;93;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298450" lvl="0" marL="457200" rtl="0" algn="l">
              <a:lnSpc>
                <a:spcPct val="107916"/>
              </a:lnSpc>
              <a:spcBef>
                <a:spcPts val="0"/>
              </a:spcBef>
              <a:spcAft>
                <a:spcPts val="0"/>
              </a:spcAft>
              <a:buSzPts val="1100"/>
              <a:buChar char="➢"/>
            </a:pPr>
            <a:r>
              <a:rPr lang="en" sz="1100"/>
              <a:t>Trend in the global Living Planet Index over time by country: </a:t>
            </a:r>
            <a:endParaRPr sz="1100"/>
          </a:p>
          <a:p>
            <a:pPr indent="-298450" lvl="0" marL="457200" rtl="0" algn="l">
              <a:lnSpc>
                <a:spcPct val="107916"/>
              </a:lnSpc>
              <a:spcBef>
                <a:spcPts val="0"/>
              </a:spcBef>
              <a:spcAft>
                <a:spcPts val="0"/>
              </a:spcAft>
              <a:buSzPts val="1100"/>
              <a:buChar char="➢"/>
            </a:pPr>
            <a:r>
              <a:rPr lang="en" sz="1100"/>
              <a:t>This plot shows the trend in the Living Planet Index over time for different countries or regions. The plot uses a linear regression line to show the overall trend and is faceted by Entity to show variation by country or region. </a:t>
            </a:r>
            <a:endParaRPr sz="1100"/>
          </a:p>
          <a:p>
            <a:pPr indent="-298450" lvl="0" marL="457200" rtl="0" algn="l">
              <a:lnSpc>
                <a:spcPct val="107916"/>
              </a:lnSpc>
              <a:spcBef>
                <a:spcPts val="0"/>
              </a:spcBef>
              <a:spcAft>
                <a:spcPts val="0"/>
              </a:spcAft>
              <a:buSzPts val="1100"/>
              <a:buChar char="➢"/>
            </a:pPr>
            <a:r>
              <a:rPr lang="en" sz="1100"/>
              <a:t>The plot indicates that some countries or regions have seen a decline in the index over time while others have remained relatively stable. </a:t>
            </a:r>
            <a:endParaRPr sz="1100"/>
          </a:p>
        </p:txBody>
      </p:sp>
      <p:pic>
        <p:nvPicPr>
          <p:cNvPr id="94" name="Google Shape;94;p18"/>
          <p:cNvPicPr preferRelativeResize="0"/>
          <p:nvPr/>
        </p:nvPicPr>
        <p:blipFill>
          <a:blip r:embed="rId3">
            <a:alphaModFix/>
          </a:blip>
          <a:stretch>
            <a:fillRect/>
          </a:stretch>
        </p:blipFill>
        <p:spPr>
          <a:xfrm>
            <a:off x="3389750" y="1311300"/>
            <a:ext cx="5634625" cy="2952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 Small Multiples</a:t>
            </a:r>
            <a:endParaRPr/>
          </a:p>
        </p:txBody>
      </p:sp>
      <p:sp>
        <p:nvSpPr>
          <p:cNvPr id="100" name="Google Shape;100;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first visualization shows the forest loss due to different causes in Brazil over time, with each cause shown in a separate panel.</a:t>
            </a:r>
            <a:endParaRPr/>
          </a:p>
          <a:p>
            <a:pPr indent="0" lvl="0" marL="0" rtl="0" algn="l">
              <a:spcBef>
                <a:spcPts val="1200"/>
              </a:spcBef>
              <a:spcAft>
                <a:spcPts val="1200"/>
              </a:spcAft>
              <a:buNone/>
            </a:pPr>
            <a:r>
              <a:rPr lang="en"/>
              <a:t> The x-axis represents time, and the y-axis represents forest loss in hectares. The causes of forest loss are represented by different colored lines, with a dashed line added at 10,000 hectares for perspective. The plot provides an overview of the various causes of forest loss and how they have changed over time in Brazil.</a:t>
            </a:r>
            <a:endParaRPr/>
          </a:p>
        </p:txBody>
      </p:sp>
      <p:pic>
        <p:nvPicPr>
          <p:cNvPr id="101" name="Google Shape;101;p19"/>
          <p:cNvPicPr preferRelativeResize="0"/>
          <p:nvPr/>
        </p:nvPicPr>
        <p:blipFill>
          <a:blip r:embed="rId3">
            <a:alphaModFix/>
          </a:blip>
          <a:stretch>
            <a:fillRect/>
          </a:stretch>
        </p:blipFill>
        <p:spPr>
          <a:xfrm>
            <a:off x="3227125" y="1526513"/>
            <a:ext cx="5719500" cy="29055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060"/>
              <a:t>4. Countries with highest and lowest net changes in forest area</a:t>
            </a:r>
            <a:endParaRPr sz="2060"/>
          </a:p>
        </p:txBody>
      </p:sp>
      <p:sp>
        <p:nvSpPr>
          <p:cNvPr id="107" name="Google Shape;107;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70000" lnSpcReduction="20000"/>
          </a:bodyPr>
          <a:lstStyle/>
          <a:p>
            <a:pPr indent="-281940" lvl="0" marL="457200" rtl="0" algn="l">
              <a:spcBef>
                <a:spcPts val="0"/>
              </a:spcBef>
              <a:spcAft>
                <a:spcPts val="0"/>
              </a:spcAft>
              <a:buSzPct val="100000"/>
              <a:buChar char="➢"/>
            </a:pPr>
            <a:r>
              <a:rPr lang="en"/>
              <a:t>The second visualization shows the net change in forest area across different countries over time. The x-axis represents time, and the y-axis represents net forest conversion in hectares. </a:t>
            </a:r>
            <a:endParaRPr/>
          </a:p>
          <a:p>
            <a:pPr indent="-281940" lvl="0" marL="457200" rtl="0" algn="l">
              <a:spcBef>
                <a:spcPts val="0"/>
              </a:spcBef>
              <a:spcAft>
                <a:spcPts val="0"/>
              </a:spcAft>
              <a:buSzPct val="100000"/>
              <a:buChar char="➢"/>
            </a:pPr>
            <a:r>
              <a:rPr lang="en"/>
              <a:t>The various countries are represented by other colored lines, with dashed stripes at +250,000 hectares (green) and -250,000 hectares (red). The plot provides an overview of the countries with the most significant and lowest net changes in forest area and how they have changed over time.</a:t>
            </a:r>
            <a:endParaRPr/>
          </a:p>
          <a:p>
            <a:pPr indent="-281940" lvl="0" marL="457200" rtl="0" algn="l">
              <a:spcBef>
                <a:spcPts val="0"/>
              </a:spcBef>
              <a:spcAft>
                <a:spcPts val="0"/>
              </a:spcAft>
              <a:buSzPct val="100000"/>
              <a:buChar char="➢"/>
            </a:pPr>
            <a:r>
              <a:rPr lang="en"/>
              <a:t>The second plot, which shows the net change in forest area for a dozen countries, is an example of small multiples. This is because it uses facets to create a grid of individual plots, each showing the net change in forest area for a single country.</a:t>
            </a:r>
            <a:endParaRPr/>
          </a:p>
          <a:p>
            <a:pPr indent="-281940" lvl="0" marL="457200" rtl="0" algn="l">
              <a:spcBef>
                <a:spcPts val="0"/>
              </a:spcBef>
              <a:spcAft>
                <a:spcPts val="0"/>
              </a:spcAft>
              <a:buSzPct val="100000"/>
              <a:buChar char="➢"/>
            </a:pPr>
            <a:r>
              <a:rPr b="1" lang="en"/>
              <a:t> Using facets, the plot can display multiple views of the same data type in a compact and easily digestible format.</a:t>
            </a:r>
            <a:r>
              <a:rPr lang="en"/>
              <a:t> The use of color to distinguish between the different countries also helps to make the plot more visually appealing and easier to interpret.</a:t>
            </a:r>
            <a:endParaRPr/>
          </a:p>
        </p:txBody>
      </p:sp>
      <p:pic>
        <p:nvPicPr>
          <p:cNvPr id="108" name="Google Shape;108;p20"/>
          <p:cNvPicPr preferRelativeResize="0"/>
          <p:nvPr/>
        </p:nvPicPr>
        <p:blipFill>
          <a:blip r:embed="rId3">
            <a:alphaModFix/>
          </a:blip>
          <a:stretch>
            <a:fillRect/>
          </a:stretch>
        </p:blipFill>
        <p:spPr>
          <a:xfrm>
            <a:off x="3272100" y="587338"/>
            <a:ext cx="5719500" cy="39688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784538"/>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5. </a:t>
            </a:r>
            <a:r>
              <a:rPr lang="en"/>
              <a:t>Bubble chart showing deforestation data for Brazil only</a:t>
            </a:r>
            <a:endParaRPr/>
          </a:p>
        </p:txBody>
      </p:sp>
      <p:sp>
        <p:nvSpPr>
          <p:cNvPr id="114" name="Google Shape;114;p21"/>
          <p:cNvSpPr txBox="1"/>
          <p:nvPr>
            <p:ph idx="1" type="body"/>
          </p:nvPr>
        </p:nvSpPr>
        <p:spPr>
          <a:xfrm>
            <a:off x="311700" y="1618538"/>
            <a:ext cx="2808000" cy="31794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SzPts val="1200"/>
              <a:buChar char="●"/>
            </a:pPr>
            <a:r>
              <a:rPr lang="en"/>
              <a:t>Using a bubble chart, this plot shows the amount of deforestation that occurred in Brazil over time. </a:t>
            </a:r>
            <a:endParaRPr/>
          </a:p>
          <a:p>
            <a:pPr indent="-304800" lvl="0" marL="457200" rtl="0" algn="l">
              <a:spcBef>
                <a:spcPts val="0"/>
              </a:spcBef>
              <a:spcAft>
                <a:spcPts val="0"/>
              </a:spcAft>
              <a:buSzPts val="1200"/>
              <a:buChar char="●"/>
            </a:pPr>
            <a:r>
              <a:rPr lang="en"/>
              <a:t>The bubble size corresponds to the amount of deforestation that occurs each year. </a:t>
            </a:r>
            <a:endParaRPr/>
          </a:p>
          <a:p>
            <a:pPr indent="-304800" lvl="0" marL="457200" rtl="0" algn="l">
              <a:spcBef>
                <a:spcPts val="0"/>
              </a:spcBef>
              <a:spcAft>
                <a:spcPts val="0"/>
              </a:spcAft>
              <a:buSzPts val="1200"/>
              <a:buChar char="●"/>
            </a:pPr>
            <a:r>
              <a:rPr b="1" lang="en"/>
              <a:t>The plot indicates that deforestation in Brazil has been declining over time, which is a positive trend for biodiversity. </a:t>
            </a:r>
            <a:endParaRPr b="1"/>
          </a:p>
          <a:p>
            <a:pPr indent="-304800" lvl="0" marL="457200" rtl="0" algn="l">
              <a:spcBef>
                <a:spcPts val="0"/>
              </a:spcBef>
              <a:spcAft>
                <a:spcPts val="0"/>
              </a:spcAft>
              <a:buSzPts val="1200"/>
              <a:buChar char="●"/>
            </a:pPr>
            <a:r>
              <a:rPr b="1" lang="en"/>
              <a:t>The plot also shows that deforestation remains a significant issue in Brazil, highlighting the need for continued conservation efforts.</a:t>
            </a:r>
            <a:endParaRPr b="1"/>
          </a:p>
        </p:txBody>
      </p:sp>
      <p:pic>
        <p:nvPicPr>
          <p:cNvPr descr="Chart, scatter chart&#10;&#10;Description automatically generated" id="115" name="Google Shape;115;p21"/>
          <p:cNvPicPr preferRelativeResize="0"/>
          <p:nvPr/>
        </p:nvPicPr>
        <p:blipFill>
          <a:blip r:embed="rId3">
            <a:alphaModFix/>
          </a:blip>
          <a:stretch>
            <a:fillRect/>
          </a:stretch>
        </p:blipFill>
        <p:spPr>
          <a:xfrm>
            <a:off x="3257075" y="1656654"/>
            <a:ext cx="5676975" cy="24003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